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59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27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3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14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82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23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76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63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82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47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04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79A65-247D-4A61-B288-8177519B864C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76E2B-8A47-4B0F-B920-00AAE1686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67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86184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QUIZ SORTIE ENA </a:t>
            </a:r>
            <a:endParaRPr lang="fr-FR" sz="32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fr-FR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du </a:t>
            </a:r>
            <a:r>
              <a:rPr lang="fr-FR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vendredi 20 octobre 2023</a:t>
            </a:r>
            <a:endParaRPr lang="fr-FR" sz="32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35" y="2533156"/>
            <a:ext cx="7624743" cy="36364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1310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6755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5/ De quelle époque date la chapelle romane de </a:t>
            </a:r>
            <a:r>
              <a:rPr lang="fr-FR" sz="2400" b="1" u="sng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Montagny</a:t>
            </a:r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71318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XIV </a:t>
            </a:r>
            <a:r>
              <a:rPr lang="fr-FR" sz="2000" dirty="0" err="1">
                <a:latin typeface="Comic Sans MS" panose="030F0702030302020204" pitchFamily="66" charset="0"/>
              </a:rPr>
              <a:t>ème</a:t>
            </a:r>
            <a:r>
              <a:rPr lang="fr-FR" sz="2000" dirty="0">
                <a:latin typeface="Comic Sans MS" panose="030F0702030302020204" pitchFamily="66" charset="0"/>
              </a:rPr>
              <a:t> siècle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269064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XII </a:t>
            </a:r>
            <a:r>
              <a:rPr lang="fr-FR" sz="2000" dirty="0" err="1">
                <a:latin typeface="Comic Sans MS" panose="030F0702030302020204" pitchFamily="66" charset="0"/>
              </a:rPr>
              <a:t>ème</a:t>
            </a:r>
            <a:r>
              <a:rPr lang="fr-FR" sz="2000" dirty="0">
                <a:latin typeface="Comic Sans MS" panose="030F0702030302020204" pitchFamily="66" charset="0"/>
              </a:rPr>
              <a:t> siècle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74168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XIX </a:t>
            </a:r>
            <a:r>
              <a:rPr lang="fr-FR" sz="2000" dirty="0" err="1">
                <a:latin typeface="Comic Sans MS" panose="030F0702030302020204" pitchFamily="66" charset="0"/>
              </a:rPr>
              <a:t>ème</a:t>
            </a:r>
            <a:r>
              <a:rPr lang="fr-FR" sz="2000" dirty="0">
                <a:latin typeface="Comic Sans MS" panose="030F0702030302020204" pitchFamily="66" charset="0"/>
              </a:rPr>
              <a:t> siècle</a:t>
            </a:r>
          </a:p>
        </p:txBody>
      </p:sp>
    </p:spTree>
    <p:extLst>
      <p:ext uri="{BB962C8B-B14F-4D97-AF65-F5344CB8AC3E}">
        <p14:creationId xmlns:p14="http://schemas.microsoft.com/office/powerpoint/2010/main" val="417557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6755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5/ De quelle époque date la chapelle romane de </a:t>
            </a:r>
            <a:r>
              <a:rPr lang="fr-FR" sz="2400" b="1" u="sng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Montagny</a:t>
            </a:r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71318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XIV </a:t>
            </a:r>
            <a:r>
              <a:rPr lang="fr-FR" sz="2000" dirty="0" err="1">
                <a:latin typeface="Comic Sans MS" panose="030F0702030302020204" pitchFamily="66" charset="0"/>
              </a:rPr>
              <a:t>ème</a:t>
            </a:r>
            <a:r>
              <a:rPr lang="fr-FR" sz="2000" dirty="0">
                <a:latin typeface="Comic Sans MS" panose="030F0702030302020204" pitchFamily="66" charset="0"/>
              </a:rPr>
              <a:t> siècle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269064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XII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ème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siècle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74168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XIX </a:t>
            </a:r>
            <a:r>
              <a:rPr lang="fr-FR" sz="2000" dirty="0" err="1">
                <a:latin typeface="Comic Sans MS" panose="030F0702030302020204" pitchFamily="66" charset="0"/>
              </a:rPr>
              <a:t>ème</a:t>
            </a:r>
            <a:r>
              <a:rPr lang="fr-FR" sz="2000" dirty="0">
                <a:latin typeface="Comic Sans MS" panose="030F0702030302020204" pitchFamily="66" charset="0"/>
              </a:rPr>
              <a:t> siècle</a:t>
            </a:r>
          </a:p>
        </p:txBody>
      </p:sp>
    </p:spTree>
    <p:extLst>
      <p:ext uri="{BB962C8B-B14F-4D97-AF65-F5344CB8AC3E}">
        <p14:creationId xmlns:p14="http://schemas.microsoft.com/office/powerpoint/2010/main" val="21522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099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6/ De quelle nappe alluviale proviennent principalement nos ressources en eau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8918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La </a:t>
            </a:r>
            <a:r>
              <a:rPr lang="fr-FR" sz="2000" dirty="0">
                <a:latin typeface="Comic Sans MS" panose="030F0702030302020204" pitchFamily="66" charset="0"/>
              </a:rPr>
              <a:t>vallée de l’</a:t>
            </a:r>
            <a:r>
              <a:rPr lang="fr-FR" sz="2000" dirty="0" err="1">
                <a:latin typeface="Comic Sans MS" panose="030F0702030302020204" pitchFamily="66" charset="0"/>
              </a:rPr>
              <a:t>Izère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4287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La vallée du </a:t>
            </a:r>
            <a:r>
              <a:rPr lang="fr-FR" sz="2000" dirty="0" err="1">
                <a:latin typeface="Comic Sans MS" panose="030F0702030302020204" pitchFamily="66" charset="0"/>
              </a:rPr>
              <a:t>Garon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9389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La vallée de Morgon</a:t>
            </a:r>
            <a:endParaRPr lang="fr-F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29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099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6/ De quelle nappe alluviale proviennent principalement nos ressources en eau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8918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La </a:t>
            </a:r>
            <a:r>
              <a:rPr lang="fr-FR" sz="2000" dirty="0">
                <a:latin typeface="Comic Sans MS" panose="030F0702030302020204" pitchFamily="66" charset="0"/>
              </a:rPr>
              <a:t>vallée de l’</a:t>
            </a:r>
            <a:r>
              <a:rPr lang="fr-FR" sz="2000" dirty="0" err="1">
                <a:latin typeface="Comic Sans MS" panose="030F0702030302020204" pitchFamily="66" charset="0"/>
              </a:rPr>
              <a:t>Izère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4287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La vallée du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Garon</a:t>
            </a:r>
            <a:endParaRPr lang="fr-FR" sz="2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9389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La vallée de Morgon</a:t>
            </a:r>
            <a:endParaRPr lang="fr-F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0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7/ Dans quelle zone sont actuellement établis les puits de captage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8918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communes de Brignais et </a:t>
            </a:r>
            <a:r>
              <a:rPr lang="fr-FR" sz="2000" dirty="0" err="1">
                <a:latin typeface="Comic Sans MS" panose="030F0702030302020204" pitchFamily="66" charset="0"/>
              </a:rPr>
              <a:t>Vourles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5406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communes d’</a:t>
            </a:r>
            <a:r>
              <a:rPr lang="fr-FR" sz="2000" dirty="0" err="1">
                <a:latin typeface="Comic Sans MS" panose="030F0702030302020204" pitchFamily="66" charset="0"/>
              </a:rPr>
              <a:t>Yzeron</a:t>
            </a:r>
            <a:r>
              <a:rPr lang="fr-FR" sz="2000" dirty="0">
                <a:latin typeface="Comic Sans MS" panose="030F0702030302020204" pitchFamily="66" charset="0"/>
              </a:rPr>
              <a:t> et de </a:t>
            </a:r>
            <a:r>
              <a:rPr lang="fr-FR" sz="2000" dirty="0" err="1">
                <a:latin typeface="Comic Sans MS" panose="030F0702030302020204" pitchFamily="66" charset="0"/>
              </a:rPr>
              <a:t>Messimy</a:t>
            </a:r>
            <a:endParaRPr lang="fr-FR" sz="28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61627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communes de </a:t>
            </a:r>
            <a:r>
              <a:rPr lang="fr-FR" sz="2000" dirty="0" err="1">
                <a:latin typeface="Comic Sans MS" panose="030F0702030302020204" pitchFamily="66" charset="0"/>
              </a:rPr>
              <a:t>Grézieu</a:t>
            </a:r>
            <a:r>
              <a:rPr lang="fr-FR" sz="2000" dirty="0">
                <a:latin typeface="Comic Sans MS" panose="030F0702030302020204" pitchFamily="66" charset="0"/>
              </a:rPr>
              <a:t> et </a:t>
            </a:r>
            <a:r>
              <a:rPr lang="fr-FR" sz="2000" dirty="0" err="1">
                <a:latin typeface="Comic Sans MS" panose="030F0702030302020204" pitchFamily="66" charset="0"/>
              </a:rPr>
              <a:t>Pollionnay</a:t>
            </a:r>
            <a:endParaRPr lang="fr-F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4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7/ Dans quelle zone sont actuellement établis les puits de captage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89186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Les communes de Brignais et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Vourles</a:t>
            </a:r>
            <a:endParaRPr lang="fr-FR" sz="2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5406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communes d’</a:t>
            </a:r>
            <a:r>
              <a:rPr lang="fr-FR" sz="2000" dirty="0" err="1">
                <a:latin typeface="Comic Sans MS" panose="030F0702030302020204" pitchFamily="66" charset="0"/>
              </a:rPr>
              <a:t>Yzeron</a:t>
            </a:r>
            <a:r>
              <a:rPr lang="fr-FR" sz="2000" dirty="0">
                <a:latin typeface="Comic Sans MS" panose="030F0702030302020204" pitchFamily="66" charset="0"/>
              </a:rPr>
              <a:t> et de </a:t>
            </a:r>
            <a:r>
              <a:rPr lang="fr-FR" sz="2000" dirty="0" err="1">
                <a:latin typeface="Comic Sans MS" panose="030F0702030302020204" pitchFamily="66" charset="0"/>
              </a:rPr>
              <a:t>Messimy</a:t>
            </a:r>
            <a:endParaRPr lang="fr-FR" sz="28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61627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communes de </a:t>
            </a:r>
            <a:r>
              <a:rPr lang="fr-FR" sz="2000" dirty="0" err="1">
                <a:latin typeface="Comic Sans MS" panose="030F0702030302020204" pitchFamily="66" charset="0"/>
              </a:rPr>
              <a:t>Grézieu</a:t>
            </a:r>
            <a:r>
              <a:rPr lang="fr-FR" sz="2000" dirty="0">
                <a:latin typeface="Comic Sans MS" panose="030F0702030302020204" pitchFamily="66" charset="0"/>
              </a:rPr>
              <a:t> et </a:t>
            </a:r>
            <a:r>
              <a:rPr lang="fr-FR" sz="2000" dirty="0" err="1">
                <a:latin typeface="Comic Sans MS" panose="030F0702030302020204" pitchFamily="66" charset="0"/>
              </a:rPr>
              <a:t>Pollionnay</a:t>
            </a:r>
            <a:endParaRPr lang="fr-F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1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8/ De quel groupe de matériel sont équipés les puits de captage afin de pomper l’eau des nappes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0308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électrocardiogramme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81748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Une </a:t>
            </a:r>
            <a:r>
              <a:rPr lang="fr-FR" sz="2000" dirty="0" err="1">
                <a:latin typeface="Comic Sans MS" panose="030F0702030302020204" pitchFamily="66" charset="0"/>
              </a:rPr>
              <a:t>électro-pompe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Une pompe à essence</a:t>
            </a: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0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8/ De quel groupe de matériel sont équipés les puits de captage afin de pomper l’eau des nappes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0308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électrocardiogramme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8174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électro-pompe</a:t>
            </a:r>
            <a:endParaRPr lang="fr-FR" sz="36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Une pompe à essence</a:t>
            </a: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90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9/ Qu’est-ce que « la chaîne élévatoire de l’eau »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760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L’eau qui est pompée pour monter jusqu’au réservoir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0466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L’eau qui monte et qui descend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L’eau qui est pompée pour descendre dans le réservoir</a:t>
            </a: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5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9/ Qu’est-ce que « la chaîne élévatoire de l’eau »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7600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L’eau qui est pompée pour monter jusqu’au réservoir</a:t>
            </a:r>
            <a:endParaRPr lang="fr-FR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0466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L’eau qui monte et qui descend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L’eau qui est pompée pour descendre dans le réservoir</a:t>
            </a: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3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360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1/ Qui est l’ENA « L’Eau est Notre Amie » 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55553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association loi 1910 pour la préservation des océans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0" y="22980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association loi 1901 pour la préservation de l’eau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0" y="304053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association loi 1901 pour la préservation de la biodiversité</a:t>
            </a:r>
          </a:p>
        </p:txBody>
      </p:sp>
    </p:spTree>
    <p:extLst>
      <p:ext uri="{BB962C8B-B14F-4D97-AF65-F5344CB8AC3E}">
        <p14:creationId xmlns:p14="http://schemas.microsoft.com/office/powerpoint/2010/main" val="21793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2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10/ Par où l’eau transite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760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Dans les réservoirs</a:t>
            </a:r>
            <a:endParaRPr lang="fr-FR" sz="4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0466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Dans les canalisations</a:t>
            </a:r>
            <a:endParaRPr lang="fr-FR" sz="36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Dans les robinets</a:t>
            </a:r>
            <a:endParaRPr lang="fr-FR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2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10/ Par où l’eau transite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760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Dans les réservoirs</a:t>
            </a:r>
            <a:endParaRPr lang="fr-FR" sz="4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0466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Dans les canalisations</a:t>
            </a:r>
            <a:endParaRPr lang="fr-FR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Dans les robinets</a:t>
            </a:r>
            <a:endParaRPr lang="fr-FR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30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11/ Qu’est-ce qu’une nappe phréatique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760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Une rivière souterraine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0466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De l’eau souterraine mélangée à des galets et des cailloux</a:t>
            </a:r>
            <a:endParaRPr lang="fr-FR" sz="4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318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lac souterrain</a:t>
            </a:r>
            <a:endParaRPr lang="fr-FR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4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11/ Qu’est-ce qu’une nappe phréatique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760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Une rivière souterraine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0466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 l’eau souterraine mélangée à des galets et des cailloux</a:t>
            </a:r>
            <a:endParaRPr lang="fr-FR" sz="4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87903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lac souterrain</a:t>
            </a:r>
            <a:endParaRPr lang="fr-FR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09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12/ A quelle profondeur se situe la nappe phréatique au puit de captage de </a:t>
            </a:r>
            <a:r>
              <a:rPr lang="fr-FR" sz="2400" b="1" u="sng" dirty="0" err="1">
                <a:solidFill>
                  <a:srgbClr val="002060"/>
                </a:solidFill>
                <a:latin typeface="Comic Sans MS" panose="030F0702030302020204" pitchFamily="66" charset="0"/>
              </a:rPr>
              <a:t>Vourles</a:t>
            </a:r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3108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10 m</a:t>
            </a:r>
            <a:endParaRPr lang="fr-FR" sz="48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93028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20 m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92947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30 m</a:t>
            </a:r>
            <a:endParaRPr lang="fr-F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8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12/ A quelle profondeur se situe la nappe phréatique au puit de captage de </a:t>
            </a:r>
            <a:r>
              <a:rPr lang="fr-FR" sz="2400" b="1" u="sng" dirty="0" err="1">
                <a:solidFill>
                  <a:srgbClr val="002060"/>
                </a:solidFill>
                <a:latin typeface="Comic Sans MS" panose="030F0702030302020204" pitchFamily="66" charset="0"/>
              </a:rPr>
              <a:t>Vourles</a:t>
            </a:r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3108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10 m</a:t>
            </a:r>
            <a:endParaRPr lang="fr-FR" sz="48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9302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20 m</a:t>
            </a:r>
            <a:endParaRPr lang="fr-FR" sz="4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92947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30 m</a:t>
            </a:r>
            <a:endParaRPr lang="fr-F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13/ L’eau potable que l’on boit est :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732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Uniquement celle de la nappe du </a:t>
            </a:r>
            <a:r>
              <a:rPr lang="fr-FR" sz="2000" dirty="0" err="1">
                <a:latin typeface="Comic Sans MS" panose="030F0702030302020204" pitchFamily="66" charset="0"/>
              </a:rPr>
              <a:t>Garon</a:t>
            </a:r>
            <a:endParaRPr lang="fr-FR" sz="54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5051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mélange de la nappe du </a:t>
            </a:r>
            <a:r>
              <a:rPr lang="fr-FR" sz="2000" dirty="0" err="1">
                <a:latin typeface="Comic Sans MS" panose="030F0702030302020204" pitchFamily="66" charset="0"/>
              </a:rPr>
              <a:t>Garon</a:t>
            </a:r>
            <a:r>
              <a:rPr lang="fr-FR" sz="2000" dirty="0">
                <a:latin typeface="Comic Sans MS" panose="030F0702030302020204" pitchFamily="66" charset="0"/>
              </a:rPr>
              <a:t> et du Rhône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6862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mélange de la nappe du </a:t>
            </a:r>
            <a:r>
              <a:rPr lang="fr-FR" sz="2000" dirty="0" err="1">
                <a:latin typeface="Comic Sans MS" panose="030F0702030302020204" pitchFamily="66" charset="0"/>
              </a:rPr>
              <a:t>Garon</a:t>
            </a:r>
            <a:r>
              <a:rPr lang="fr-FR" sz="2000" dirty="0">
                <a:latin typeface="Comic Sans MS" panose="030F0702030302020204" pitchFamily="66" charset="0"/>
              </a:rPr>
              <a:t> et de la Saône</a:t>
            </a:r>
            <a:endParaRPr lang="fr-F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3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13/ L’eau potable que l’on boit est :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732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Uniquement celle de la nappe du </a:t>
            </a:r>
            <a:r>
              <a:rPr lang="fr-FR" sz="2000" dirty="0" err="1">
                <a:latin typeface="Comic Sans MS" panose="030F0702030302020204" pitchFamily="66" charset="0"/>
              </a:rPr>
              <a:t>Garon</a:t>
            </a:r>
            <a:endParaRPr lang="fr-FR" sz="54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75051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Un mélange de la nappe du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Garon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et du Rhône</a:t>
            </a:r>
            <a:endParaRPr lang="fr-FR" sz="4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76862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Un mélange de la nappe du </a:t>
            </a:r>
            <a:r>
              <a:rPr lang="fr-FR" sz="2000" dirty="0" err="1">
                <a:latin typeface="Comic Sans MS" panose="030F0702030302020204" pitchFamily="66" charset="0"/>
              </a:rPr>
              <a:t>Garon</a:t>
            </a:r>
            <a:r>
              <a:rPr lang="fr-FR" sz="2000" dirty="0">
                <a:latin typeface="Comic Sans MS" panose="030F0702030302020204" pitchFamily="66" charset="0"/>
              </a:rPr>
              <a:t> et de la Saône</a:t>
            </a:r>
            <a:endParaRPr lang="fr-F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97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14/ Qui sont les deux syndicats qui doivent assurer la gestion et la protection de la nappe à ciel ouvert du </a:t>
            </a:r>
            <a:r>
              <a:rPr lang="fr-FR" sz="2400" b="1" u="sng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Garon</a:t>
            </a:r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 de l’ancienne carrière Lafarge 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235109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syndicats des eaux de Brignais et Chaponost</a:t>
            </a:r>
            <a:endParaRPr lang="fr-FR" sz="6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2339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syndicats des eaux du Sud-Ouest Lyonnais et </a:t>
            </a:r>
            <a:r>
              <a:rPr lang="fr-FR" sz="2000" dirty="0" err="1">
                <a:latin typeface="Comic Sans MS" panose="030F0702030302020204" pitchFamily="66" charset="0"/>
              </a:rPr>
              <a:t>Vourles</a:t>
            </a:r>
            <a:endParaRPr lang="fr-FR" sz="48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dirty="0">
                <a:latin typeface="Comic Sans MS" panose="030F0702030302020204" pitchFamily="66" charset="0"/>
              </a:rPr>
              <a:t>Les syndicats des eaux du Sud-Ouest Lyonnais et </a:t>
            </a:r>
            <a:r>
              <a:rPr lang="fr-FR" dirty="0" err="1">
                <a:latin typeface="Comic Sans MS" panose="030F0702030302020204" pitchFamily="66" charset="0"/>
              </a:rPr>
              <a:t>Millery</a:t>
            </a:r>
            <a:r>
              <a:rPr lang="fr-FR" dirty="0">
                <a:latin typeface="Comic Sans MS" panose="030F0702030302020204" pitchFamily="66" charset="0"/>
              </a:rPr>
              <a:t>-Mornant</a:t>
            </a:r>
            <a:endParaRPr lang="fr-F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84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14/ Qui sont les deux syndicats qui doivent assurer la gestion et la protection de la nappe à ciel ouvert du </a:t>
            </a:r>
            <a:r>
              <a:rPr lang="fr-FR" sz="2400" b="1" u="sng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Garon</a:t>
            </a:r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 de l’ancienne carrière Lafarge 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235109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syndicats des eaux de Brignais et Chaponost</a:t>
            </a:r>
            <a:endParaRPr lang="fr-FR" sz="6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2339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Les syndicats des eaux du Sud-Ouest Lyonnais et </a:t>
            </a:r>
            <a:r>
              <a:rPr lang="fr-FR" sz="2000" dirty="0" err="1">
                <a:latin typeface="Comic Sans MS" panose="030F0702030302020204" pitchFamily="66" charset="0"/>
              </a:rPr>
              <a:t>Vourles</a:t>
            </a:r>
            <a:endParaRPr lang="fr-FR" sz="48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Les syndicats des eaux du Sud-Ouest Lyonnais et </a:t>
            </a:r>
            <a:r>
              <a:rPr lang="fr-FR" sz="20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Millery</a:t>
            </a:r>
            <a:r>
              <a:rPr lang="fr-FR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-Mornant</a:t>
            </a:r>
            <a:endParaRPr lang="fr-FR" sz="4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1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360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1/ Qui est l’ENA « L’Eau est Notre Amie » 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55553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association loi 1910 pour la préservation des océans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0" y="22980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association loi 1901 pour la préservation de l’eau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0" y="304053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association loi 1901 pour la préservation de la biodiversité</a:t>
            </a:r>
          </a:p>
        </p:txBody>
      </p:sp>
    </p:spTree>
    <p:extLst>
      <p:ext uri="{BB962C8B-B14F-4D97-AF65-F5344CB8AC3E}">
        <p14:creationId xmlns:p14="http://schemas.microsoft.com/office/powerpoint/2010/main" val="234505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15/ Quelles sources viennent compléter notre production en eau potable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 err="1">
                <a:latin typeface="Comic Sans MS" panose="030F0702030302020204" pitchFamily="66" charset="0"/>
              </a:rPr>
              <a:t>Messimy</a:t>
            </a:r>
            <a:r>
              <a:rPr lang="fr-FR" sz="2000" dirty="0">
                <a:latin typeface="Comic Sans MS" panose="030F0702030302020204" pitchFamily="66" charset="0"/>
              </a:rPr>
              <a:t>, Brindas, </a:t>
            </a:r>
            <a:r>
              <a:rPr lang="fr-FR" sz="2000" dirty="0" err="1">
                <a:latin typeface="Comic Sans MS" panose="030F0702030302020204" pitchFamily="66" charset="0"/>
              </a:rPr>
              <a:t>Thurins</a:t>
            </a:r>
            <a:endParaRPr lang="fr-FR" sz="6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 err="1">
                <a:latin typeface="Comic Sans MS" panose="030F0702030302020204" pitchFamily="66" charset="0"/>
              </a:rPr>
              <a:t>Courzieu</a:t>
            </a:r>
            <a:r>
              <a:rPr lang="fr-FR" sz="2000" dirty="0">
                <a:latin typeface="Comic Sans MS" panose="030F0702030302020204" pitchFamily="66" charset="0"/>
              </a:rPr>
              <a:t>, Vaugneray, </a:t>
            </a:r>
            <a:r>
              <a:rPr lang="fr-FR" sz="2000" dirty="0" err="1">
                <a:latin typeface="Comic Sans MS" panose="030F0702030302020204" pitchFamily="66" charset="0"/>
              </a:rPr>
              <a:t>Yzeron</a:t>
            </a:r>
            <a:endParaRPr lang="fr-FR" sz="54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 err="1">
                <a:latin typeface="Comic Sans MS" panose="030F0702030302020204" pitchFamily="66" charset="0"/>
              </a:rPr>
              <a:t>Courzieu</a:t>
            </a:r>
            <a:r>
              <a:rPr lang="fr-FR" sz="2000" dirty="0">
                <a:latin typeface="Comic Sans MS" panose="030F0702030302020204" pitchFamily="66" charset="0"/>
              </a:rPr>
              <a:t>, Vaugneray, </a:t>
            </a:r>
            <a:r>
              <a:rPr lang="fr-FR" sz="2000" dirty="0" err="1">
                <a:latin typeface="Comic Sans MS" panose="030F0702030302020204" pitchFamily="66" charset="0"/>
              </a:rPr>
              <a:t>Grézieu</a:t>
            </a:r>
            <a:endParaRPr lang="fr-FR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6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15/ Quelles sources viennent compléter notre production en eau potable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 err="1">
                <a:latin typeface="Comic Sans MS" panose="030F0702030302020204" pitchFamily="66" charset="0"/>
              </a:rPr>
              <a:t>Messimy</a:t>
            </a:r>
            <a:r>
              <a:rPr lang="fr-FR" sz="2000" dirty="0">
                <a:latin typeface="Comic Sans MS" panose="030F0702030302020204" pitchFamily="66" charset="0"/>
              </a:rPr>
              <a:t>, Brindas, </a:t>
            </a:r>
            <a:r>
              <a:rPr lang="fr-FR" sz="2000" dirty="0" err="1">
                <a:latin typeface="Comic Sans MS" panose="030F0702030302020204" pitchFamily="66" charset="0"/>
              </a:rPr>
              <a:t>Thurins</a:t>
            </a:r>
            <a:endParaRPr lang="fr-FR" sz="6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Courzieu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, Vaugneray,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Yzeron</a:t>
            </a:r>
            <a:endParaRPr lang="fr-FR" sz="6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 err="1">
                <a:latin typeface="Comic Sans MS" panose="030F0702030302020204" pitchFamily="66" charset="0"/>
              </a:rPr>
              <a:t>Courzieu</a:t>
            </a:r>
            <a:r>
              <a:rPr lang="fr-FR" sz="2000" dirty="0">
                <a:latin typeface="Comic Sans MS" panose="030F0702030302020204" pitchFamily="66" charset="0"/>
              </a:rPr>
              <a:t>, Vaugneray, </a:t>
            </a:r>
            <a:r>
              <a:rPr lang="fr-FR" sz="2000" dirty="0" err="1">
                <a:latin typeface="Comic Sans MS" panose="030F0702030302020204" pitchFamily="66" charset="0"/>
              </a:rPr>
              <a:t>Grézieu</a:t>
            </a:r>
            <a:endParaRPr lang="fr-FR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1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16/ Qu’est-ce qui est rajouté dans l’eau pour la traiter afin de la rendre totalement propre à la consommation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Du chlore</a:t>
            </a:r>
            <a:endParaRPr lang="fr-FR" sz="66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Des pesticides</a:t>
            </a:r>
            <a:endParaRPr lang="fr-FR" sz="6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De l’eau oxygénée</a:t>
            </a:r>
            <a:endParaRPr lang="fr-FR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3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16/ Qu’est-ce qui est rajouté dans l’eau pour la traiter afin de la rendre totalement propre à la consommation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Du chlore</a:t>
            </a:r>
            <a:endParaRPr lang="fr-FR" sz="7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Des pesticides</a:t>
            </a:r>
            <a:endParaRPr lang="fr-FR" sz="6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De l’eau oxygénée</a:t>
            </a:r>
            <a:endParaRPr lang="fr-FR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94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17/ Quelle entreprise vient réparer les fuites et la casse des canalisations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 SIDESOL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L’entreprise SUEZ</a:t>
            </a:r>
            <a:endParaRPr lang="fr-FR" sz="66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L’entreprise TOTALE ÉNERGIE</a:t>
            </a:r>
            <a:endParaRPr lang="fr-FR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38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17/ Quelle entreprise vient réparer les fuites et la casse des canalisations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 SIDESOL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L’entreprise SUEZ</a:t>
            </a:r>
            <a:endParaRPr lang="fr-FR" sz="7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L’entreprise TOTALE ÉNERGIE</a:t>
            </a:r>
            <a:endParaRPr lang="fr-FR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7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18/ Quelles sont les étapes du « petit cycle de l’eau » ? </a:t>
            </a:r>
            <a:r>
              <a:rPr lang="fr-FR" sz="2400" b="1" i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(numérotez-les dans l’ordre)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066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 prélèvement d’eau brute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20030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La distribution de l’eau potable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279396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 stockage de l’eau potable</a:t>
            </a:r>
            <a:endParaRPr lang="fr-FR" sz="66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3876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La potabilisation de l’eau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401139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 traitement des eaux usées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46652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La collecte des eaux usées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531914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Le rejet au milieu naturel</a:t>
            </a:r>
            <a:endParaRPr lang="fr-FR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9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18/ Quelles sont les étapes du « petit cycle de l’eau » ? </a:t>
            </a:r>
            <a:r>
              <a:rPr lang="fr-FR" sz="2400" b="1" i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(numérotez-les dans l’ordre)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6066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Le prélèvement d’eau brute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4210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La distribution de l’eau potable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279396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Le stockage de l’eau potable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20360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La potabilisation de l’eau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46269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6.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Le traitement des eaux usées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402401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La collecte des eaux usées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531914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7.</a:t>
            </a:r>
            <a:r>
              <a:rPr lang="fr-FR" sz="2400" dirty="0" smtClean="0">
                <a:latin typeface="Comic Sans MS" panose="030F0702030302020204" pitchFamily="66" charset="0"/>
              </a:rPr>
              <a:t>	</a:t>
            </a:r>
            <a:r>
              <a:rPr lang="fr-FR" sz="2400" dirty="0">
                <a:latin typeface="Comic Sans MS" panose="030F0702030302020204" pitchFamily="66" charset="0"/>
              </a:rPr>
              <a:t>Le rejet au milieu naturel</a:t>
            </a:r>
            <a:endParaRPr lang="fr-FR" sz="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7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19/ En moyenne, quelle est la consommation d’eau par jour et par personne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200 litres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100 litres</a:t>
            </a:r>
            <a:endParaRPr lang="fr-FR" sz="72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60 litres</a:t>
            </a:r>
            <a:endParaRPr lang="fr-FR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2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19/ En moyenne, quelle est la consommation d’eau par jour et par personne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200 litres</a:t>
            </a:r>
            <a:endParaRPr lang="fr-FR" sz="8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100 litres</a:t>
            </a:r>
            <a:endParaRPr lang="fr-FR" sz="8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41995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60 litres</a:t>
            </a:r>
            <a:endParaRPr lang="fr-FR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81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3602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2/ Qui est le SIDESOL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58706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 </a:t>
            </a:r>
            <a:r>
              <a:rPr lang="fr-FR" sz="2000" dirty="0">
                <a:latin typeface="Comic Sans MS" panose="030F0702030302020204" pitchFamily="66" charset="0"/>
              </a:rPr>
              <a:t>Syndicat Intercommunal de Distribution d’Énergie du Sud Ouest Lyonnais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280626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 </a:t>
            </a:r>
            <a:r>
              <a:rPr lang="fr-FR" sz="2000" dirty="0">
                <a:latin typeface="Comic Sans MS" panose="030F0702030302020204" pitchFamily="66" charset="0"/>
              </a:rPr>
              <a:t>Syndicat Intercommunal de Distribution d’Eau du Sud Ouest Lyonnais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414107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Société internationale de Déchets Équitables du Sud Ouest Lyonnais</a:t>
            </a:r>
          </a:p>
        </p:txBody>
      </p:sp>
    </p:spTree>
    <p:extLst>
      <p:ext uri="{BB962C8B-B14F-4D97-AF65-F5344CB8AC3E}">
        <p14:creationId xmlns:p14="http://schemas.microsoft.com/office/powerpoint/2010/main" val="770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20/ Peut-on boire l’eau chaude du robinet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Oui</a:t>
            </a:r>
            <a:endParaRPr lang="fr-FR" sz="88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Non</a:t>
            </a:r>
            <a:endParaRPr lang="fr-FR" sz="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6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20/ Peut-on boire l’eau chaude du robinet 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9374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</a:t>
            </a:r>
            <a:r>
              <a:rPr lang="fr-FR" sz="2000" dirty="0">
                <a:latin typeface="Comic Sans MS" panose="030F0702030302020204" pitchFamily="66" charset="0"/>
              </a:rPr>
              <a:t>Oui</a:t>
            </a:r>
            <a:endParaRPr lang="fr-FR" sz="88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109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Non</a:t>
            </a:r>
            <a:endParaRPr lang="fr-FR" sz="8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91778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Pourquoi ? </a:t>
            </a:r>
          </a:p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Car l’eau chaude vient d’un circuit fermé où il peut y avoir un développement de bactéries.</a:t>
            </a:r>
            <a:endParaRPr lang="fr-FR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1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729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21 / Citez des idées, des gestes, des actions pour économiser l’eau 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9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3602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2/ Qui est le SIDESOL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58706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Un </a:t>
            </a:r>
            <a:r>
              <a:rPr lang="fr-FR" sz="2000" dirty="0">
                <a:latin typeface="Comic Sans MS" panose="030F0702030302020204" pitchFamily="66" charset="0"/>
              </a:rPr>
              <a:t>Syndicat Intercommunal de Distribution d’Énergie du Sud Ouest Lyonnais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280626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Un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Syndicat Intercommunal de Distribution d’Eau du Sud Ouest Lyonnais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414107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smtClean="0">
                <a:latin typeface="Comic Sans MS" panose="030F0702030302020204" pitchFamily="66" charset="0"/>
              </a:rPr>
              <a:t>	Une </a:t>
            </a:r>
            <a:r>
              <a:rPr lang="fr-FR" sz="2000" dirty="0">
                <a:latin typeface="Comic Sans MS" panose="030F0702030302020204" pitchFamily="66" charset="0"/>
              </a:rPr>
              <a:t>Société internationale de Déchets Équitables du Sud Ouest Lyonnais</a:t>
            </a:r>
          </a:p>
        </p:txBody>
      </p:sp>
    </p:spTree>
    <p:extLst>
      <p:ext uri="{BB962C8B-B14F-4D97-AF65-F5344CB8AC3E}">
        <p14:creationId xmlns:p14="http://schemas.microsoft.com/office/powerpoint/2010/main" val="347776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4684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3/ A combien de communes le SIDESOL distribue l’eau ? Et pour combien d’habitants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88135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14 </a:t>
            </a:r>
            <a:r>
              <a:rPr lang="fr-FR" sz="2000" dirty="0">
                <a:latin typeface="Comic Sans MS" panose="030F0702030302020204" pitchFamily="66" charset="0"/>
              </a:rPr>
              <a:t>communes – 54 000 habitants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280030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20 </a:t>
            </a:r>
            <a:r>
              <a:rPr lang="fr-FR" sz="2000" dirty="0">
                <a:latin typeface="Comic Sans MS" panose="030F0702030302020204" pitchFamily="66" charset="0"/>
              </a:rPr>
              <a:t>communes – 69 600 habitants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71926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13 </a:t>
            </a:r>
            <a:r>
              <a:rPr lang="fr-FR" sz="2000" dirty="0">
                <a:latin typeface="Comic Sans MS" panose="030F0702030302020204" pitchFamily="66" charset="0"/>
              </a:rPr>
              <a:t>communes – 60 024 habitants</a:t>
            </a:r>
          </a:p>
        </p:txBody>
      </p:sp>
    </p:spTree>
    <p:extLst>
      <p:ext uri="{BB962C8B-B14F-4D97-AF65-F5344CB8AC3E}">
        <p14:creationId xmlns:p14="http://schemas.microsoft.com/office/powerpoint/2010/main" val="1274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4684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3/ A combien de communes le SIDESOL distribue l’eau ? Et pour combien d’habitants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88135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14 </a:t>
            </a:r>
            <a:r>
              <a:rPr lang="fr-FR" sz="2000" dirty="0">
                <a:latin typeface="Comic Sans MS" panose="030F0702030302020204" pitchFamily="66" charset="0"/>
              </a:rPr>
              <a:t>communes – 54 000 habitants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280030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20 </a:t>
            </a:r>
            <a:r>
              <a:rPr lang="fr-FR" sz="2000" dirty="0">
                <a:latin typeface="Comic Sans MS" panose="030F0702030302020204" pitchFamily="66" charset="0"/>
              </a:rPr>
              <a:t>communes – 69 600 habitants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71926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13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communes – 60 024 habitants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469977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Citez ces communes </a:t>
            </a:r>
            <a:r>
              <a:rPr lang="fr-F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: </a:t>
            </a:r>
          </a:p>
          <a:p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Courzieu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Chevinay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Pollionnay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Ste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Consorce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Grézieu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la Varenne / Vaugneray /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Yzeron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Thurins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Messimy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Brindas / Chaponost / </a:t>
            </a:r>
            <a:r>
              <a:rPr lang="fr-FR" sz="24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S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oucieu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en </a:t>
            </a:r>
            <a:r>
              <a:rPr lang="fr-FR" sz="2400" b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Jarrest</a:t>
            </a: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/ Brignais</a:t>
            </a:r>
            <a:endParaRPr lang="fr-FR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34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8347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4/ Quelle distance représente le réseau des canalisations enterrées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864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625 </a:t>
            </a:r>
            <a:r>
              <a:rPr lang="fr-FR" sz="2000" dirty="0">
                <a:latin typeface="Comic Sans MS" panose="030F0702030302020204" pitchFamily="66" charset="0"/>
              </a:rPr>
              <a:t>km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296391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875 </a:t>
            </a:r>
            <a:r>
              <a:rPr lang="fr-FR" sz="2000" dirty="0">
                <a:latin typeface="Comic Sans MS" panose="030F0702030302020204" pitchFamily="66" charset="0"/>
              </a:rPr>
              <a:t>km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85729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675 </a:t>
            </a:r>
            <a:r>
              <a:rPr lang="fr-FR" sz="2000" dirty="0">
                <a:latin typeface="Comic Sans MS" panose="030F0702030302020204" pitchFamily="66" charset="0"/>
              </a:rPr>
              <a:t>km</a:t>
            </a:r>
          </a:p>
        </p:txBody>
      </p:sp>
    </p:spTree>
    <p:extLst>
      <p:ext uri="{BB962C8B-B14F-4D97-AF65-F5344CB8AC3E}">
        <p14:creationId xmlns:p14="http://schemas.microsoft.com/office/powerpoint/2010/main" val="292799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8347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4/ Quelle distance représente le réseau des canalisations enterrées </a:t>
            </a:r>
            <a:r>
              <a:rPr lang="fr-F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864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625 </a:t>
            </a:r>
            <a:r>
              <a:rPr lang="fr-FR" sz="2000" dirty="0">
                <a:latin typeface="Comic Sans MS" panose="030F0702030302020204" pitchFamily="66" charset="0"/>
              </a:rPr>
              <a:t>km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296391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Comic Sans MS" panose="030F0702030302020204" pitchFamily="66" charset="0"/>
              </a:rPr>
              <a:t>	875 </a:t>
            </a:r>
            <a:r>
              <a:rPr lang="fr-FR" sz="2000" dirty="0">
                <a:latin typeface="Comic Sans MS" panose="030F0702030302020204" pitchFamily="66" charset="0"/>
              </a:rPr>
              <a:t>km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8572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	675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km</a:t>
            </a:r>
          </a:p>
        </p:txBody>
      </p:sp>
    </p:spTree>
    <p:extLst>
      <p:ext uri="{BB962C8B-B14F-4D97-AF65-F5344CB8AC3E}">
        <p14:creationId xmlns:p14="http://schemas.microsoft.com/office/powerpoint/2010/main" val="208419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506</Words>
  <Application>Microsoft Office PowerPoint</Application>
  <PresentationFormat>Affichage à l'écran (4:3)</PresentationFormat>
  <Paragraphs>173</Paragraphs>
  <Slides>42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Comic Sans MS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Perret</dc:creator>
  <cp:lastModifiedBy>Aurélie Perret</cp:lastModifiedBy>
  <cp:revision>11</cp:revision>
  <dcterms:created xsi:type="dcterms:W3CDTF">2023-11-08T20:08:51Z</dcterms:created>
  <dcterms:modified xsi:type="dcterms:W3CDTF">2023-11-08T21:32:30Z</dcterms:modified>
</cp:coreProperties>
</file>